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gJt/u4S9oNmv+DFqgxAvVbnIie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72b8aa2e8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72b8aa2e8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dia" type="title">
  <p:cSld name="TITLE">
    <p:spTree>
      <p:nvGrpSpPr>
        <p:cNvPr id="11" name="Shape 11"/>
        <p:cNvGrpSpPr/>
        <p:nvPr/>
      </p:nvGrpSpPr>
      <p:grpSpPr>
        <a:xfrm>
          <a:off x="0" y="0"/>
          <a:ext cx="0" cy="0"/>
          <a:chOff x="0" y="0"/>
          <a:chExt cx="0" cy="0"/>
        </a:xfrm>
      </p:grpSpPr>
      <p:sp>
        <p:nvSpPr>
          <p:cNvPr id="12" name="Google Shape;12;p1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verticale teks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e titel en teks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17" name="Shape 17"/>
        <p:cNvGrpSpPr/>
        <p:nvPr/>
      </p:nvGrpSpPr>
      <p:grpSpPr>
        <a:xfrm>
          <a:off x="0" y="0"/>
          <a:ext cx="0" cy="0"/>
          <a:chOff x="0" y="0"/>
          <a:chExt cx="0" cy="0"/>
        </a:xfrm>
      </p:grpSpPr>
      <p:sp>
        <p:nvSpPr>
          <p:cNvPr id="18" name="Google Shape;1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ekop"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van twee" type="twoObj">
  <p:cSld name="TWO_OBJECTS">
    <p:spTree>
      <p:nvGrpSpPr>
        <p:cNvPr id="29" name="Shape 29"/>
        <p:cNvGrpSpPr/>
        <p:nvPr/>
      </p:nvGrpSpPr>
      <p:grpSpPr>
        <a:xfrm>
          <a:off x="0" y="0"/>
          <a:ext cx="0" cy="0"/>
          <a:chOff x="0" y="0"/>
          <a:chExt cx="0" cy="0"/>
        </a:xfrm>
      </p:grpSpPr>
      <p:sp>
        <p:nvSpPr>
          <p:cNvPr id="30" name="Google Shape;3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elijking" type="twoTxTwoObj">
  <p:cSld name="TWO_OBJECTS_WITH_TEXT">
    <p:spTree>
      <p:nvGrpSpPr>
        <p:cNvPr id="36" name="Shape 36"/>
        <p:cNvGrpSpPr/>
        <p:nvPr/>
      </p:nvGrpSpPr>
      <p:grpSpPr>
        <a:xfrm>
          <a:off x="0" y="0"/>
          <a:ext cx="0" cy="0"/>
          <a:chOff x="0" y="0"/>
          <a:chExt cx="0" cy="0"/>
        </a:xfrm>
      </p:grpSpPr>
      <p:sp>
        <p:nvSpPr>
          <p:cNvPr id="37" name="Google Shape;37;p1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lleen titel" type="titleOnly">
  <p:cSld name="TITLE_ONLY">
    <p:spTree>
      <p:nvGrpSpPr>
        <p:cNvPr id="45" name="Shape 45"/>
        <p:cNvGrpSpPr/>
        <p:nvPr/>
      </p:nvGrpSpPr>
      <p:grpSpPr>
        <a:xfrm>
          <a:off x="0" y="0"/>
          <a:ext cx="0" cy="0"/>
          <a:chOff x="0" y="0"/>
          <a:chExt cx="0" cy="0"/>
        </a:xfrm>
      </p:grpSpPr>
      <p:sp>
        <p:nvSpPr>
          <p:cNvPr id="46" name="Google Shape;4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g" type="blank">
  <p:cSld name="BLANK">
    <p:spTree>
      <p:nvGrpSpPr>
        <p:cNvPr id="50" name="Shape 50"/>
        <p:cNvGrpSpPr/>
        <p:nvPr/>
      </p:nvGrpSpPr>
      <p:grpSpPr>
        <a:xfrm>
          <a:off x="0" y="0"/>
          <a:ext cx="0" cy="0"/>
          <a:chOff x="0" y="0"/>
          <a:chExt cx="0" cy="0"/>
        </a:xfrm>
      </p:grpSpPr>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oud met bijschrift"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fbeelding met bijschrift"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nl-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nl-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3.png"/><Relationship Id="rId5"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7.png"/><Relationship Id="rId4" Type="http://schemas.openxmlformats.org/officeDocument/2006/relationships/image" Target="../media/image3.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youtube.com/watch?v=poHfO0bnwV0" TargetMode="External"/><Relationship Id="rId4" Type="http://schemas.openxmlformats.org/officeDocument/2006/relationships/hyperlink" Target="https://www.youtube.com/watch?v=poHfO0bnwV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youtube.com/watch?v=me5uXAl1DBY"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0" y="1666184"/>
            <a:ext cx="12192000" cy="3708512"/>
          </a:xfrm>
          <a:prstGeom prst="rect">
            <a:avLst/>
          </a:prstGeom>
          <a:noFill/>
          <a:ln>
            <a:noFill/>
          </a:ln>
        </p:spPr>
      </p:pic>
      <p:sp>
        <p:nvSpPr>
          <p:cNvPr id="85" name="Google Shape;85;p1"/>
          <p:cNvSpPr txBox="1"/>
          <p:nvPr>
            <p:ph idx="1" type="subTitle"/>
          </p:nvPr>
        </p:nvSpPr>
        <p:spPr>
          <a:xfrm>
            <a:off x="1524000" y="7148427"/>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86" name="Google Shape;86;p1"/>
          <p:cNvPicPr preferRelativeResize="0"/>
          <p:nvPr/>
        </p:nvPicPr>
        <p:blipFill rotWithShape="1">
          <a:blip r:embed="rId4">
            <a:alphaModFix/>
          </a:blip>
          <a:srcRect b="0" l="0" r="0" t="0"/>
          <a:stretch/>
        </p:blipFill>
        <p:spPr>
          <a:xfrm>
            <a:off x="10027920" y="963962"/>
            <a:ext cx="1793240" cy="1793240"/>
          </a:xfrm>
          <a:prstGeom prst="rect">
            <a:avLst/>
          </a:prstGeom>
          <a:noFill/>
          <a:ln>
            <a:noFill/>
          </a:ln>
        </p:spPr>
      </p:pic>
      <p:pic>
        <p:nvPicPr>
          <p:cNvPr id="87" name="Google Shape;87;p1"/>
          <p:cNvPicPr preferRelativeResize="0"/>
          <p:nvPr/>
        </p:nvPicPr>
        <p:blipFill rotWithShape="1">
          <a:blip r:embed="rId5">
            <a:alphaModFix/>
          </a:blip>
          <a:srcRect b="0" l="0" r="0" t="0"/>
          <a:stretch/>
        </p:blipFill>
        <p:spPr>
          <a:xfrm>
            <a:off x="276859" y="900104"/>
            <a:ext cx="2114235" cy="185709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143" name="Shape 143"/>
        <p:cNvGrpSpPr/>
        <p:nvPr/>
      </p:nvGrpSpPr>
      <p:grpSpPr>
        <a:xfrm>
          <a:off x="0" y="0"/>
          <a:ext cx="0" cy="0"/>
          <a:chOff x="0" y="0"/>
          <a:chExt cx="0" cy="0"/>
        </a:xfrm>
      </p:grpSpPr>
      <p:pic>
        <p:nvPicPr>
          <p:cNvPr id="144" name="Google Shape;144;p9"/>
          <p:cNvPicPr preferRelativeResize="0"/>
          <p:nvPr/>
        </p:nvPicPr>
        <p:blipFill rotWithShape="1">
          <a:blip r:embed="rId3">
            <a:alphaModFix/>
          </a:blip>
          <a:srcRect b="0" l="0" r="0" t="0"/>
          <a:stretch/>
        </p:blipFill>
        <p:spPr>
          <a:xfrm>
            <a:off x="0" y="1666184"/>
            <a:ext cx="12192000" cy="3708512"/>
          </a:xfrm>
          <a:prstGeom prst="rect">
            <a:avLst/>
          </a:prstGeom>
          <a:noFill/>
          <a:ln>
            <a:noFill/>
          </a:ln>
        </p:spPr>
      </p:pic>
      <p:sp>
        <p:nvSpPr>
          <p:cNvPr id="145" name="Google Shape;145;p9"/>
          <p:cNvSpPr txBox="1"/>
          <p:nvPr>
            <p:ph idx="1" type="subTitle"/>
          </p:nvPr>
        </p:nvSpPr>
        <p:spPr>
          <a:xfrm>
            <a:off x="1524000" y="7148427"/>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46" name="Google Shape;146;p9"/>
          <p:cNvPicPr preferRelativeResize="0"/>
          <p:nvPr/>
        </p:nvPicPr>
        <p:blipFill rotWithShape="1">
          <a:blip r:embed="rId4">
            <a:alphaModFix/>
          </a:blip>
          <a:srcRect b="0" l="0" r="0" t="0"/>
          <a:stretch/>
        </p:blipFill>
        <p:spPr>
          <a:xfrm>
            <a:off x="10027920" y="963962"/>
            <a:ext cx="1793240" cy="1793240"/>
          </a:xfrm>
          <a:prstGeom prst="rect">
            <a:avLst/>
          </a:prstGeom>
          <a:noFill/>
          <a:ln>
            <a:noFill/>
          </a:ln>
        </p:spPr>
      </p:pic>
      <p:pic>
        <p:nvPicPr>
          <p:cNvPr id="147" name="Google Shape;147;p9"/>
          <p:cNvPicPr preferRelativeResize="0"/>
          <p:nvPr/>
        </p:nvPicPr>
        <p:blipFill rotWithShape="1">
          <a:blip r:embed="rId5">
            <a:alphaModFix/>
          </a:blip>
          <a:srcRect b="0" l="0" r="0" t="0"/>
          <a:stretch/>
        </p:blipFill>
        <p:spPr>
          <a:xfrm>
            <a:off x="276859" y="900104"/>
            <a:ext cx="2114235" cy="185709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B0F0"/>
        </a:solidFill>
      </p:bgPr>
    </p:bg>
    <p:spTree>
      <p:nvGrpSpPr>
        <p:cNvPr id="91" name="Shape 91"/>
        <p:cNvGrpSpPr/>
        <p:nvPr/>
      </p:nvGrpSpPr>
      <p:grpSpPr>
        <a:xfrm>
          <a:off x="0" y="0"/>
          <a:ext cx="0" cy="0"/>
          <a:chOff x="0" y="0"/>
          <a:chExt cx="0" cy="0"/>
        </a:xfrm>
      </p:grpSpPr>
      <p:sp>
        <p:nvSpPr>
          <p:cNvPr id="92" name="Google Shape;9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nl-NL"/>
              <a:t>Terugblik les 1</a:t>
            </a:r>
            <a:endParaRPr/>
          </a:p>
        </p:txBody>
      </p:sp>
      <p:sp>
        <p:nvSpPr>
          <p:cNvPr id="93" name="Google Shape;9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nl-NL"/>
              <a:t>Wat weet je nog van?:</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nl-NL"/>
              <a:t>1000 Stemmen</a:t>
            </a:r>
            <a:endParaRPr/>
          </a:p>
          <a:p>
            <a:pPr indent="-165100" lvl="0" marL="228600" rtl="0" algn="l">
              <a:lnSpc>
                <a:spcPct val="90000"/>
              </a:lnSpc>
              <a:spcBef>
                <a:spcPts val="1000"/>
              </a:spcBef>
              <a:spcAft>
                <a:spcPts val="0"/>
              </a:spcAft>
              <a:buSzPts val="1800"/>
              <a:buChar char="•"/>
            </a:pPr>
            <a:r>
              <a:rPr lang="nl-NL"/>
              <a:t>Thema </a:t>
            </a:r>
            <a:endParaRPr/>
          </a:p>
          <a:p>
            <a:pPr indent="-228600" lvl="0" marL="228600" rtl="0" algn="l">
              <a:lnSpc>
                <a:spcPct val="90000"/>
              </a:lnSpc>
              <a:spcBef>
                <a:spcPts val="1000"/>
              </a:spcBef>
              <a:spcAft>
                <a:spcPts val="0"/>
              </a:spcAft>
              <a:buClr>
                <a:schemeClr val="dk1"/>
              </a:buClr>
              <a:buSzPts val="2800"/>
              <a:buChar char="•"/>
            </a:pPr>
            <a:r>
              <a:rPr lang="nl-NL"/>
              <a:t>Noord Nederlands Orkest</a:t>
            </a:r>
            <a:endParaRPr/>
          </a:p>
          <a:p>
            <a:pPr indent="-228600" lvl="0" marL="228600" rtl="0" algn="l">
              <a:lnSpc>
                <a:spcPct val="90000"/>
              </a:lnSpc>
              <a:spcBef>
                <a:spcPts val="1000"/>
              </a:spcBef>
              <a:spcAft>
                <a:spcPts val="0"/>
              </a:spcAft>
              <a:buClr>
                <a:schemeClr val="dk1"/>
              </a:buClr>
              <a:buSzPts val="2800"/>
              <a:buChar char="•"/>
            </a:pPr>
            <a:r>
              <a:rPr lang="nl-NL"/>
              <a:t>Typhoon</a:t>
            </a:r>
            <a:endParaRPr/>
          </a:p>
          <a:p>
            <a:pPr indent="-228600" lvl="0" marL="228600" rtl="0" algn="l">
              <a:lnSpc>
                <a:spcPct val="90000"/>
              </a:lnSpc>
              <a:spcBef>
                <a:spcPts val="1000"/>
              </a:spcBef>
              <a:spcAft>
                <a:spcPts val="0"/>
              </a:spcAft>
              <a:buClr>
                <a:schemeClr val="dk1"/>
              </a:buClr>
              <a:buSzPts val="2800"/>
              <a:buChar char="•"/>
            </a:pPr>
            <a:r>
              <a:rPr lang="nl-NL"/>
              <a:t>Wagner</a:t>
            </a:r>
            <a:endParaRPr/>
          </a:p>
        </p:txBody>
      </p:sp>
      <p:pic>
        <p:nvPicPr>
          <p:cNvPr id="94" name="Google Shape;94;p2"/>
          <p:cNvPicPr preferRelativeResize="0"/>
          <p:nvPr/>
        </p:nvPicPr>
        <p:blipFill rotWithShape="1">
          <a:blip r:embed="rId3">
            <a:alphaModFix/>
          </a:blip>
          <a:srcRect b="0" l="0" r="0" t="0"/>
          <a:stretch/>
        </p:blipFill>
        <p:spPr>
          <a:xfrm>
            <a:off x="5757861" y="365125"/>
            <a:ext cx="5972175" cy="181659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9900"/>
        </a:solidFill>
      </p:bgPr>
    </p:bg>
    <p:spTree>
      <p:nvGrpSpPr>
        <p:cNvPr id="98" name="Shape 98"/>
        <p:cNvGrpSpPr/>
        <p:nvPr/>
      </p:nvGrpSpPr>
      <p:grpSpPr>
        <a:xfrm>
          <a:off x="0" y="0"/>
          <a:ext cx="0" cy="0"/>
          <a:chOff x="0" y="0"/>
          <a:chExt cx="0" cy="0"/>
        </a:xfrm>
      </p:grpSpPr>
      <p:sp>
        <p:nvSpPr>
          <p:cNvPr id="99" name="Google Shape;99;g172b8aa2e8d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nl-NL"/>
              <a:t>JongerenTop</a:t>
            </a:r>
            <a:endParaRPr/>
          </a:p>
        </p:txBody>
      </p:sp>
      <p:sp>
        <p:nvSpPr>
          <p:cNvPr id="100" name="Google Shape;100;g172b8aa2e8d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a:p>
            <a:pPr indent="0" lvl="0" marL="0" rtl="0" algn="ctr">
              <a:spcBef>
                <a:spcPts val="1000"/>
              </a:spcBef>
              <a:spcAft>
                <a:spcPts val="0"/>
              </a:spcAft>
              <a:buNone/>
            </a:pPr>
            <a:r>
              <a:t/>
            </a:r>
            <a:endParaRPr/>
          </a:p>
          <a:p>
            <a:pPr indent="0" lvl="0" marL="0" rtl="0" algn="ctr">
              <a:spcBef>
                <a:spcPts val="1000"/>
              </a:spcBef>
              <a:spcAft>
                <a:spcPts val="0"/>
              </a:spcAft>
              <a:buNone/>
            </a:pPr>
            <a:r>
              <a:rPr lang="nl-NL"/>
              <a:t>In 2019 vond er ook een JongerenTop plaats met </a:t>
            </a:r>
            <a:endParaRPr/>
          </a:p>
          <a:p>
            <a:pPr indent="0" lvl="0" marL="0" rtl="0" algn="ctr">
              <a:spcBef>
                <a:spcPts val="1000"/>
              </a:spcBef>
              <a:spcAft>
                <a:spcPts val="0"/>
              </a:spcAft>
              <a:buNone/>
            </a:pPr>
            <a:r>
              <a:rPr lang="nl-NL"/>
              <a:t>gesprekken, workshops en muziek</a:t>
            </a:r>
            <a:endParaRPr/>
          </a:p>
          <a:p>
            <a:pPr indent="0" lvl="0" marL="0" rtl="0" algn="ctr">
              <a:spcBef>
                <a:spcPts val="1000"/>
              </a:spcBef>
              <a:spcAft>
                <a:spcPts val="0"/>
              </a:spcAft>
              <a:buNone/>
            </a:pPr>
            <a:r>
              <a:t/>
            </a:r>
            <a:endParaRPr/>
          </a:p>
          <a:p>
            <a:pPr indent="0" lvl="0" marL="0" rtl="0" algn="ctr">
              <a:spcBef>
                <a:spcPts val="1000"/>
              </a:spcBef>
              <a:spcAft>
                <a:spcPts val="0"/>
              </a:spcAft>
              <a:buNone/>
            </a:pPr>
            <a:r>
              <a:rPr lang="nl-NL"/>
              <a:t>Kijk deze </a:t>
            </a:r>
            <a:r>
              <a:rPr b="1" lang="nl-NL" u="sng">
                <a:solidFill>
                  <a:schemeClr val="hlink"/>
                </a:solidFill>
                <a:hlinkClick r:id="rId3"/>
              </a:rPr>
              <a:t>video</a:t>
            </a:r>
            <a:r>
              <a:rPr lang="nl-NL">
                <a:solidFill>
                  <a:schemeClr val="hlink"/>
                </a:solidFill>
                <a:uFill>
                  <a:noFill/>
                </a:uFill>
                <a:hlinkClick r:id="rId4"/>
              </a:rPr>
              <a:t> </a:t>
            </a:r>
            <a:r>
              <a:rPr lang="nl-NL"/>
              <a:t>(2.5 min) voor een impressie van deze dag!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C000"/>
        </a:solidFill>
      </p:bgPr>
    </p:bg>
    <p:spTree>
      <p:nvGrpSpPr>
        <p:cNvPr id="104" name="Shape 104"/>
        <p:cNvGrpSpPr/>
        <p:nvPr/>
      </p:nvGrpSpPr>
      <p:grpSpPr>
        <a:xfrm>
          <a:off x="0" y="0"/>
          <a:ext cx="0" cy="0"/>
          <a:chOff x="0" y="0"/>
          <a:chExt cx="0" cy="0"/>
        </a:xfrm>
      </p:grpSpPr>
      <p:sp>
        <p:nvSpPr>
          <p:cNvPr id="105" name="Google Shape;105;p3"/>
          <p:cNvSpPr/>
          <p:nvPr/>
        </p:nvSpPr>
        <p:spPr>
          <a:xfrm>
            <a:off x="347662" y="2284751"/>
            <a:ext cx="6096000" cy="427809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1800">
              <a:solidFill>
                <a:srgbClr val="1155CC"/>
              </a:solidFill>
              <a:latin typeface="Calibri"/>
              <a:ea typeface="Calibri"/>
              <a:cs typeface="Calibri"/>
              <a:sym typeface="Calibri"/>
            </a:endParaRPr>
          </a:p>
          <a:p>
            <a:pPr indent="0" lvl="0" marL="0" marR="0" rtl="0" algn="l">
              <a:spcBef>
                <a:spcPts val="0"/>
              </a:spcBef>
              <a:spcAft>
                <a:spcPts val="0"/>
              </a:spcAft>
              <a:buNone/>
            </a:pPr>
            <a:r>
              <a:rPr b="1" lang="nl-NL" sz="3200">
                <a:solidFill>
                  <a:schemeClr val="dk1"/>
                </a:solidFill>
                <a:latin typeface="Calibri"/>
                <a:ea typeface="Calibri"/>
                <a:cs typeface="Calibri"/>
                <a:sym typeface="Calibri"/>
              </a:rPr>
              <a:t>Les 2 </a:t>
            </a:r>
            <a:endParaRPr/>
          </a:p>
          <a:p>
            <a:pPr indent="0" lvl="0" marL="0" marR="0" rtl="0" algn="l">
              <a:spcBef>
                <a:spcPts val="0"/>
              </a:spcBef>
              <a:spcAft>
                <a:spcPts val="0"/>
              </a:spcAft>
              <a:buNone/>
            </a:pPr>
            <a:r>
              <a:t/>
            </a:r>
            <a:endParaRPr b="0" i="0" sz="2400" u="none" strike="noStrike">
              <a:solidFill>
                <a:srgbClr val="000000"/>
              </a:solidFill>
              <a:latin typeface="Calibri"/>
              <a:ea typeface="Calibri"/>
              <a:cs typeface="Calibri"/>
              <a:sym typeface="Calibri"/>
            </a:endParaRPr>
          </a:p>
          <a:p>
            <a:pPr indent="0" lvl="0" marL="0" marR="0" rtl="0" algn="l">
              <a:spcBef>
                <a:spcPts val="0"/>
              </a:spcBef>
              <a:spcAft>
                <a:spcPts val="0"/>
              </a:spcAft>
              <a:buNone/>
            </a:pPr>
            <a:r>
              <a:t/>
            </a:r>
            <a:endParaRPr/>
          </a:p>
          <a:p>
            <a:pPr indent="0" lvl="0" marL="0" marR="0" rtl="0" algn="l">
              <a:spcBef>
                <a:spcPts val="0"/>
              </a:spcBef>
              <a:spcAft>
                <a:spcPts val="0"/>
              </a:spcAft>
              <a:buNone/>
            </a:pPr>
            <a:r>
              <a:rPr lang="nl-NL" sz="2400">
                <a:latin typeface="Calibri"/>
                <a:ea typeface="Calibri"/>
                <a:cs typeface="Calibri"/>
                <a:sym typeface="Calibri"/>
              </a:rPr>
              <a:t>1</a:t>
            </a:r>
            <a:r>
              <a:rPr lang="nl-NL" sz="2400">
                <a:solidFill>
                  <a:srgbClr val="000000"/>
                </a:solidFill>
                <a:latin typeface="Calibri"/>
                <a:ea typeface="Calibri"/>
                <a:cs typeface="Calibri"/>
                <a:sym typeface="Calibri"/>
              </a:rPr>
              <a:t>. luisteren </a:t>
            </a:r>
            <a:endParaRPr sz="2400">
              <a:solidFill>
                <a:srgbClr val="000000"/>
              </a:solidFill>
              <a:latin typeface="Calibri"/>
              <a:ea typeface="Calibri"/>
              <a:cs typeface="Calibri"/>
              <a:sym typeface="Calibri"/>
            </a:endParaRPr>
          </a:p>
          <a:p>
            <a:pPr indent="0" lvl="0" marL="0" marR="0" rtl="0" algn="l">
              <a:spcBef>
                <a:spcPts val="0"/>
              </a:spcBef>
              <a:spcAft>
                <a:spcPts val="0"/>
              </a:spcAft>
              <a:buNone/>
            </a:pPr>
            <a:r>
              <a:t/>
            </a:r>
            <a:endParaRPr sz="2400">
              <a:latin typeface="Calibri"/>
              <a:ea typeface="Calibri"/>
              <a:cs typeface="Calibri"/>
              <a:sym typeface="Calibri"/>
            </a:endParaRPr>
          </a:p>
          <a:p>
            <a:pPr indent="0" lvl="0" marL="0" rtl="0" algn="l">
              <a:spcBef>
                <a:spcPts val="0"/>
              </a:spcBef>
              <a:spcAft>
                <a:spcPts val="0"/>
              </a:spcAft>
              <a:buNone/>
            </a:pPr>
            <a:r>
              <a:rPr lang="nl-NL" sz="2400">
                <a:solidFill>
                  <a:schemeClr val="dk1"/>
                </a:solidFill>
                <a:latin typeface="Calibri"/>
                <a:ea typeface="Calibri"/>
                <a:cs typeface="Calibri"/>
                <a:sym typeface="Calibri"/>
              </a:rPr>
              <a:t>2</a:t>
            </a:r>
            <a:r>
              <a:rPr lang="nl-NL" sz="2400">
                <a:solidFill>
                  <a:schemeClr val="dk1"/>
                </a:solidFill>
                <a:latin typeface="Calibri"/>
                <a:ea typeface="Calibri"/>
                <a:cs typeface="Calibri"/>
                <a:sym typeface="Calibri"/>
              </a:rPr>
              <a:t>. voeren dialoog en spelregels</a:t>
            </a:r>
            <a:endParaRPr sz="24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nl-NL" sz="2400">
                <a:solidFill>
                  <a:srgbClr val="000000"/>
                </a:solidFill>
                <a:latin typeface="Calibri"/>
                <a:ea typeface="Calibri"/>
                <a:cs typeface="Calibri"/>
                <a:sym typeface="Calibri"/>
              </a:rPr>
              <a:t>3. maak een Spoken Word geïnspireerd op Typhoon zijn werk</a:t>
            </a:r>
            <a:endParaRPr b="0" i="0" sz="2400" u="none" strike="noStrike">
              <a:solidFill>
                <a:srgbClr val="000000"/>
              </a:solidFill>
              <a:latin typeface="Calibri"/>
              <a:ea typeface="Calibri"/>
              <a:cs typeface="Calibri"/>
              <a:sym typeface="Calibri"/>
            </a:endParaRPr>
          </a:p>
          <a:p>
            <a:pPr indent="0" lvl="0" marL="0" marR="0" rtl="0" algn="l">
              <a:spcBef>
                <a:spcPts val="0"/>
              </a:spcBef>
              <a:spcAft>
                <a:spcPts val="0"/>
              </a:spcAft>
              <a:buNone/>
            </a:pPr>
            <a:br>
              <a:rPr lang="nl-NL" sz="1800">
                <a:solidFill>
                  <a:schemeClr val="dk1"/>
                </a:solidFill>
                <a:latin typeface="Calibri"/>
                <a:ea typeface="Calibri"/>
                <a:cs typeface="Calibri"/>
                <a:sym typeface="Calibri"/>
              </a:rPr>
            </a:br>
            <a:br>
              <a:rPr lang="nl-NL"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pic>
        <p:nvPicPr>
          <p:cNvPr id="106" name="Google Shape;106;p3"/>
          <p:cNvPicPr preferRelativeResize="0"/>
          <p:nvPr/>
        </p:nvPicPr>
        <p:blipFill rotWithShape="1">
          <a:blip r:embed="rId3">
            <a:alphaModFix/>
          </a:blip>
          <a:srcRect b="0" l="0" r="0" t="0"/>
          <a:stretch/>
        </p:blipFill>
        <p:spPr>
          <a:xfrm>
            <a:off x="5543549" y="365125"/>
            <a:ext cx="5972175" cy="181659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110" name="Shape 110"/>
        <p:cNvGrpSpPr/>
        <p:nvPr/>
      </p:nvGrpSpPr>
      <p:grpSpPr>
        <a:xfrm>
          <a:off x="0" y="0"/>
          <a:ext cx="0" cy="0"/>
          <a:chOff x="0" y="0"/>
          <a:chExt cx="0" cy="0"/>
        </a:xfrm>
      </p:grpSpPr>
      <p:sp>
        <p:nvSpPr>
          <p:cNvPr id="111" name="Google Shape;111;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4400"/>
              <a:buFont typeface="Calibri"/>
              <a:buNone/>
            </a:pPr>
            <a:r>
              <a:rPr b="1" lang="nl-NL"/>
              <a:t>Voorbereiding tafelgesprek</a:t>
            </a:r>
            <a:endParaRPr/>
          </a:p>
        </p:txBody>
      </p:sp>
      <p:sp>
        <p:nvSpPr>
          <p:cNvPr id="112" name="Google Shape;112;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6600"/>
              <a:buNone/>
            </a:pPr>
            <a:r>
              <a:t/>
            </a:r>
            <a:endParaRPr sz="6600"/>
          </a:p>
          <a:p>
            <a:pPr indent="0" lvl="0" marL="0" rtl="0" algn="ctr">
              <a:lnSpc>
                <a:spcPct val="90000"/>
              </a:lnSpc>
              <a:spcBef>
                <a:spcPts val="1000"/>
              </a:spcBef>
              <a:spcAft>
                <a:spcPts val="0"/>
              </a:spcAft>
              <a:buClr>
                <a:schemeClr val="dk1"/>
              </a:buClr>
              <a:buSzPts val="6600"/>
              <a:buNone/>
            </a:pPr>
            <a:r>
              <a:rPr lang="nl-NL" sz="6600"/>
              <a:t>Luisteroefening</a:t>
            </a:r>
            <a:endParaRPr/>
          </a:p>
          <a:p>
            <a:pPr indent="0" lvl="0" marL="0" rtl="0" algn="ctr">
              <a:lnSpc>
                <a:spcPct val="90000"/>
              </a:lnSpc>
              <a:spcBef>
                <a:spcPts val="1000"/>
              </a:spcBef>
              <a:spcAft>
                <a:spcPts val="0"/>
              </a:spcAft>
              <a:buClr>
                <a:schemeClr val="dk1"/>
              </a:buClr>
              <a:buSzPts val="6600"/>
              <a:buNone/>
            </a:pPr>
            <a:r>
              <a:t/>
            </a:r>
            <a:endParaRPr sz="6600"/>
          </a:p>
          <a:p>
            <a:pPr indent="0" lvl="0" marL="0" rtl="0" algn="ctr">
              <a:lnSpc>
                <a:spcPct val="90000"/>
              </a:lnSpc>
              <a:spcBef>
                <a:spcPts val="1000"/>
              </a:spcBef>
              <a:spcAft>
                <a:spcPts val="0"/>
              </a:spcAft>
              <a:buClr>
                <a:schemeClr val="dk1"/>
              </a:buClr>
              <a:buSzPts val="1600"/>
              <a:buNone/>
            </a:pPr>
            <a:r>
              <a:rPr lang="nl-NL" sz="1600"/>
              <a:t>Docent, zie werkvormen docentenhandleiding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116" name="Shape 116"/>
        <p:cNvGrpSpPr/>
        <p:nvPr/>
      </p:nvGrpSpPr>
      <p:grpSpPr>
        <a:xfrm>
          <a:off x="0" y="0"/>
          <a:ext cx="0" cy="0"/>
          <a:chOff x="0" y="0"/>
          <a:chExt cx="0" cy="0"/>
        </a:xfrm>
      </p:grpSpPr>
      <p:sp>
        <p:nvSpPr>
          <p:cNvPr id="117" name="Google Shape;117;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nl-NL"/>
              <a:t>Voorbereiding tafelgesprek </a:t>
            </a:r>
            <a:endParaRPr/>
          </a:p>
        </p:txBody>
      </p:sp>
      <p:sp>
        <p:nvSpPr>
          <p:cNvPr id="118" name="Google Shape;118;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lnSpc>
                <a:spcPct val="90000"/>
              </a:lnSpc>
              <a:spcBef>
                <a:spcPts val="0"/>
              </a:spcBef>
              <a:spcAft>
                <a:spcPts val="0"/>
              </a:spcAft>
              <a:buClr>
                <a:schemeClr val="dk1"/>
              </a:buClr>
              <a:buSzPct val="100000"/>
              <a:buNone/>
            </a:pPr>
            <a:br>
              <a:rPr lang="nl-NL"/>
            </a:br>
            <a:r>
              <a:rPr b="1" lang="nl-NL"/>
              <a:t>Oefenen met stellen van open vragen</a:t>
            </a:r>
            <a:endParaRPr/>
          </a:p>
          <a:p>
            <a:pPr indent="-228600" lvl="0" marL="228600" rtl="0" algn="l">
              <a:lnSpc>
                <a:spcPct val="90000"/>
              </a:lnSpc>
              <a:spcBef>
                <a:spcPts val="1000"/>
              </a:spcBef>
              <a:spcAft>
                <a:spcPts val="0"/>
              </a:spcAft>
              <a:buClr>
                <a:schemeClr val="dk1"/>
              </a:buClr>
              <a:buSzPct val="100000"/>
              <a:buChar char="•"/>
            </a:pPr>
            <a:r>
              <a:rPr lang="nl-NL"/>
              <a:t>Wat is verschil tussen gesloten en open vragen?</a:t>
            </a:r>
            <a:endParaRPr/>
          </a:p>
          <a:p>
            <a:pPr indent="-228600" lvl="0" marL="228600" rtl="0" algn="l">
              <a:lnSpc>
                <a:spcPct val="90000"/>
              </a:lnSpc>
              <a:spcBef>
                <a:spcPts val="1000"/>
              </a:spcBef>
              <a:spcAft>
                <a:spcPts val="0"/>
              </a:spcAft>
              <a:buClr>
                <a:schemeClr val="dk1"/>
              </a:buClr>
              <a:buSzPct val="100000"/>
              <a:buChar char="•"/>
            </a:pPr>
            <a:r>
              <a:rPr lang="nl-NL"/>
              <a:t>Krijg je meer inzicht in de ander bij een open of gesloten vraag?</a:t>
            </a:r>
            <a:endParaRPr/>
          </a:p>
          <a:p>
            <a:pPr indent="-117475" lvl="0" marL="22860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b="1" lang="nl-NL"/>
              <a:t>Opdracht</a:t>
            </a:r>
            <a:endParaRPr/>
          </a:p>
          <a:p>
            <a:pPr indent="-228600" lvl="0" marL="228600" rtl="0" algn="l">
              <a:lnSpc>
                <a:spcPct val="90000"/>
              </a:lnSpc>
              <a:spcBef>
                <a:spcPts val="1000"/>
              </a:spcBef>
              <a:spcAft>
                <a:spcPts val="0"/>
              </a:spcAft>
              <a:buClr>
                <a:schemeClr val="dk1"/>
              </a:buClr>
              <a:buSzPct val="100000"/>
              <a:buChar char="•"/>
            </a:pPr>
            <a:r>
              <a:rPr lang="nl-NL"/>
              <a:t>Vorm groepjes van twee personen </a:t>
            </a:r>
            <a:endParaRPr/>
          </a:p>
          <a:p>
            <a:pPr indent="-228600" lvl="0" marL="228600" rtl="0" algn="l">
              <a:lnSpc>
                <a:spcPct val="90000"/>
              </a:lnSpc>
              <a:spcBef>
                <a:spcPts val="1000"/>
              </a:spcBef>
              <a:spcAft>
                <a:spcPts val="0"/>
              </a:spcAft>
              <a:buClr>
                <a:schemeClr val="dk1"/>
              </a:buClr>
              <a:buSzPct val="100000"/>
              <a:buChar char="•"/>
            </a:pPr>
            <a:r>
              <a:rPr lang="nl-NL"/>
              <a:t>Schrijf zoveel mogelijk open vragen op over een onderwerp naar keuze zoals bijvoorbeeld elkaars muzieksmaak, favoriete vrijetijdsbesteding</a:t>
            </a:r>
            <a:endParaRPr/>
          </a:p>
          <a:p>
            <a:pPr indent="-228600" lvl="0" marL="228600" rtl="0" algn="l">
              <a:lnSpc>
                <a:spcPct val="90000"/>
              </a:lnSpc>
              <a:spcBef>
                <a:spcPts val="1000"/>
              </a:spcBef>
              <a:spcAft>
                <a:spcPts val="0"/>
              </a:spcAft>
              <a:buClr>
                <a:schemeClr val="dk1"/>
              </a:buClr>
              <a:buSzPct val="100000"/>
              <a:buChar char="•"/>
            </a:pPr>
            <a:r>
              <a:rPr lang="nl-NL"/>
              <a:t>Ga in gesprek over ieder muzieksmaak, (doorvragen en nieuwsgierig zijn). Wissel de rollen om.</a:t>
            </a:r>
            <a:endParaRPr/>
          </a:p>
          <a:p>
            <a:pPr indent="-228600" lvl="0" marL="228600" rtl="0" algn="l">
              <a:lnSpc>
                <a:spcPct val="90000"/>
              </a:lnSpc>
              <a:spcBef>
                <a:spcPts val="1000"/>
              </a:spcBef>
              <a:spcAft>
                <a:spcPts val="0"/>
              </a:spcAft>
              <a:buClr>
                <a:schemeClr val="dk1"/>
              </a:buClr>
              <a:buSzPct val="100000"/>
              <a:buChar char="•"/>
            </a:pPr>
            <a:r>
              <a:rPr lang="nl-NL"/>
              <a:t>Evalueren: hoe verliep het gesprek? Welke open vragen werken goed? Wat heeft het opgeleverd?</a:t>
            </a:r>
            <a:endParaRPr/>
          </a:p>
          <a:p>
            <a:pPr indent="0" lvl="0" marL="0" rtl="0" algn="l">
              <a:lnSpc>
                <a:spcPct val="90000"/>
              </a:lnSpc>
              <a:spcBef>
                <a:spcPts val="1000"/>
              </a:spcBef>
              <a:spcAft>
                <a:spcPts val="0"/>
              </a:spcAft>
              <a:buClr>
                <a:schemeClr val="dk1"/>
              </a:buClr>
              <a:buSzPct val="100000"/>
              <a:buNone/>
            </a:pPr>
            <a:br>
              <a:rPr lang="nl-NL"/>
            </a:br>
            <a:br>
              <a:rPr lang="nl-NL"/>
            </a:br>
            <a:endParaRPr/>
          </a:p>
        </p:txBody>
      </p:sp>
      <p:pic>
        <p:nvPicPr>
          <p:cNvPr id="119" name="Google Shape;119;p4"/>
          <p:cNvPicPr preferRelativeResize="0"/>
          <p:nvPr/>
        </p:nvPicPr>
        <p:blipFill rotWithShape="1">
          <a:blip r:embed="rId3">
            <a:alphaModFix/>
          </a:blip>
          <a:srcRect b="0" l="0" r="0" t="0"/>
          <a:stretch/>
        </p:blipFill>
        <p:spPr>
          <a:xfrm>
            <a:off x="7661162" y="1419225"/>
            <a:ext cx="4073637" cy="228123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00"/>
        </a:solidFill>
      </p:bgPr>
    </p:bg>
    <p:spTree>
      <p:nvGrpSpPr>
        <p:cNvPr id="123" name="Shape 123"/>
        <p:cNvGrpSpPr/>
        <p:nvPr/>
      </p:nvGrpSpPr>
      <p:grpSpPr>
        <a:xfrm>
          <a:off x="0" y="0"/>
          <a:ext cx="0" cy="0"/>
          <a:chOff x="0" y="0"/>
          <a:chExt cx="0" cy="0"/>
        </a:xfrm>
      </p:grpSpPr>
      <p:sp>
        <p:nvSpPr>
          <p:cNvPr id="124" name="Google Shape;124;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3600"/>
              <a:buNone/>
            </a:pPr>
            <a:r>
              <a:t/>
            </a:r>
            <a:endParaRPr b="1" sz="3600"/>
          </a:p>
          <a:p>
            <a:pPr indent="0" lvl="0" marL="0" rtl="0" algn="ctr">
              <a:lnSpc>
                <a:spcPct val="90000"/>
              </a:lnSpc>
              <a:spcBef>
                <a:spcPts val="1000"/>
              </a:spcBef>
              <a:spcAft>
                <a:spcPts val="0"/>
              </a:spcAft>
              <a:buClr>
                <a:schemeClr val="dk1"/>
              </a:buClr>
              <a:buSzPts val="3600"/>
              <a:buNone/>
            </a:pPr>
            <a:r>
              <a:t/>
            </a:r>
            <a:endParaRPr b="1" sz="3600"/>
          </a:p>
          <a:p>
            <a:pPr indent="0" lvl="0" marL="0" rtl="0" algn="ctr">
              <a:lnSpc>
                <a:spcPct val="90000"/>
              </a:lnSpc>
              <a:spcBef>
                <a:spcPts val="1000"/>
              </a:spcBef>
              <a:spcAft>
                <a:spcPts val="0"/>
              </a:spcAft>
              <a:buClr>
                <a:schemeClr val="dk1"/>
              </a:buClr>
              <a:buSzPts val="3600"/>
              <a:buNone/>
            </a:pPr>
            <a:r>
              <a:rPr lang="nl-NL" sz="3600"/>
              <a:t>Welke regels zijn belangrijk om een goede dialoog met elkaar te voeren?</a:t>
            </a:r>
            <a:endParaRPr/>
          </a:p>
          <a:p>
            <a:pPr indent="0" lvl="0" marL="0" rtl="0" algn="ctr">
              <a:lnSpc>
                <a:spcPct val="90000"/>
              </a:lnSpc>
              <a:spcBef>
                <a:spcPts val="1000"/>
              </a:spcBef>
              <a:spcAft>
                <a:spcPts val="0"/>
              </a:spcAft>
              <a:buClr>
                <a:schemeClr val="dk1"/>
              </a:buClr>
              <a:buSzPts val="3600"/>
              <a:buNone/>
            </a:pPr>
            <a:br>
              <a:rPr b="1" lang="nl-NL" sz="3600"/>
            </a:br>
            <a:r>
              <a:rPr lang="nl-NL" sz="3600"/>
              <a:t>De organisatie van 1000 Stemmen heeft dialoogregels bedacht, maar welke dialoogregels vinden jullie belangrijk?</a:t>
            </a:r>
            <a:endParaRPr/>
          </a:p>
        </p:txBody>
      </p:sp>
      <p:pic>
        <p:nvPicPr>
          <p:cNvPr id="125" name="Google Shape;125;p5"/>
          <p:cNvPicPr preferRelativeResize="0"/>
          <p:nvPr/>
        </p:nvPicPr>
        <p:blipFill rotWithShape="1">
          <a:blip r:embed="rId3">
            <a:alphaModFix/>
          </a:blip>
          <a:srcRect b="0" l="0" r="0" t="0"/>
          <a:stretch/>
        </p:blipFill>
        <p:spPr>
          <a:xfrm>
            <a:off x="6096000" y="222250"/>
            <a:ext cx="5972175" cy="1816591"/>
          </a:xfrm>
          <a:prstGeom prst="rect">
            <a:avLst/>
          </a:prstGeom>
          <a:noFill/>
          <a:ln>
            <a:noFill/>
          </a:ln>
        </p:spPr>
      </p:pic>
      <p:sp>
        <p:nvSpPr>
          <p:cNvPr id="126" name="Google Shape;126;p5"/>
          <p:cNvSpPr/>
          <p:nvPr/>
        </p:nvSpPr>
        <p:spPr>
          <a:xfrm>
            <a:off x="328613" y="385762"/>
            <a:ext cx="5281613" cy="212365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nl-NL" sz="2400" u="none" strike="noStrike">
                <a:solidFill>
                  <a:srgbClr val="202124"/>
                </a:solidFill>
                <a:latin typeface="arial"/>
                <a:ea typeface="arial"/>
                <a:cs typeface="arial"/>
                <a:sym typeface="arial"/>
              </a:rPr>
              <a:t>Een dialoog </a:t>
            </a:r>
            <a:r>
              <a:rPr i="1" lang="nl-NL" sz="1800" u="none" strike="noStrike">
                <a:solidFill>
                  <a:srgbClr val="202124"/>
                </a:solidFill>
                <a:latin typeface="arial"/>
                <a:ea typeface="arial"/>
                <a:cs typeface="arial"/>
                <a:sym typeface="arial"/>
              </a:rPr>
              <a:t>is een gesprek tussen verschillende mensen, waarin een vrije gedachtewisseling plaatsvindt, wat tot nieuwe inzichten leidt bij de betrokkenen. Kenmerkend is dat er betekenissen ontstaan die zonder dialoog niet tot stand hadden kunnen komen. Écht luisteren ligt aan de basis hiervan.</a:t>
            </a:r>
            <a:endParaRPr i="1"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B0F0"/>
        </a:solidFill>
      </p:bgPr>
    </p:bg>
    <p:spTree>
      <p:nvGrpSpPr>
        <p:cNvPr id="130" name="Shape 130"/>
        <p:cNvGrpSpPr/>
        <p:nvPr/>
      </p:nvGrpSpPr>
      <p:grpSpPr>
        <a:xfrm>
          <a:off x="0" y="0"/>
          <a:ext cx="0" cy="0"/>
          <a:chOff x="0" y="0"/>
          <a:chExt cx="0" cy="0"/>
        </a:xfrm>
      </p:grpSpPr>
      <p:sp>
        <p:nvSpPr>
          <p:cNvPr id="131" name="Google Shape;131;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nl-NL"/>
              <a:t>Dialoogregels 1000 Stemmen</a:t>
            </a:r>
            <a:endParaRPr/>
          </a:p>
        </p:txBody>
      </p:sp>
      <p:sp>
        <p:nvSpPr>
          <p:cNvPr id="132" name="Google Shape;132;p6"/>
          <p:cNvSpPr txBox="1"/>
          <p:nvPr>
            <p:ph idx="1" type="body"/>
          </p:nvPr>
        </p:nvSpPr>
        <p:spPr>
          <a:xfrm>
            <a:off x="838200" y="1825625"/>
            <a:ext cx="10515600" cy="4351338"/>
          </a:xfrm>
          <a:prstGeom prst="rect">
            <a:avLst/>
          </a:prstGeom>
          <a:solidFill>
            <a:srgbClr val="00B0F0"/>
          </a:solid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Char char="•"/>
            </a:pPr>
            <a:r>
              <a:rPr lang="nl-NL"/>
              <a:t>Luister naar elkaar</a:t>
            </a:r>
            <a:endParaRPr/>
          </a:p>
          <a:p>
            <a:pPr indent="-228600" lvl="0" marL="228600" rtl="0" algn="l">
              <a:lnSpc>
                <a:spcPct val="90000"/>
              </a:lnSpc>
              <a:spcBef>
                <a:spcPts val="1000"/>
              </a:spcBef>
              <a:spcAft>
                <a:spcPts val="0"/>
              </a:spcAft>
              <a:buClr>
                <a:schemeClr val="dk1"/>
              </a:buClr>
              <a:buSzPct val="100000"/>
              <a:buChar char="•"/>
            </a:pPr>
            <a:r>
              <a:rPr lang="nl-NL"/>
              <a:t>Eén persoon tegelijk aan het woord</a:t>
            </a:r>
            <a:endParaRPr/>
          </a:p>
          <a:p>
            <a:pPr indent="-228600" lvl="0" marL="228600" rtl="0" algn="l">
              <a:lnSpc>
                <a:spcPct val="90000"/>
              </a:lnSpc>
              <a:spcBef>
                <a:spcPts val="1000"/>
              </a:spcBef>
              <a:spcAft>
                <a:spcPts val="0"/>
              </a:spcAft>
              <a:buClr>
                <a:schemeClr val="dk1"/>
              </a:buClr>
              <a:buSzPct val="100000"/>
              <a:buChar char="•"/>
            </a:pPr>
            <a:r>
              <a:rPr lang="nl-NL"/>
              <a:t>Vertel vanuit je eigen ervaringen. (gebruik “ik” i.p.v. “je”, “wij” of “zij”)</a:t>
            </a:r>
            <a:endParaRPr/>
          </a:p>
          <a:p>
            <a:pPr indent="-228600" lvl="0" marL="228600" rtl="0" algn="l">
              <a:lnSpc>
                <a:spcPct val="90000"/>
              </a:lnSpc>
              <a:spcBef>
                <a:spcPts val="1000"/>
              </a:spcBef>
              <a:spcAft>
                <a:spcPts val="0"/>
              </a:spcAft>
              <a:buClr>
                <a:schemeClr val="dk1"/>
              </a:buClr>
              <a:buSzPct val="100000"/>
              <a:buChar char="•"/>
            </a:pPr>
            <a:r>
              <a:rPr lang="nl-NL"/>
              <a:t>Waardeer het verhaal van anderen, oordeel niet. Ieders bijdrage telt</a:t>
            </a:r>
            <a:endParaRPr/>
          </a:p>
          <a:p>
            <a:pPr indent="-228600" lvl="0" marL="228600" rtl="0" algn="l">
              <a:lnSpc>
                <a:spcPct val="90000"/>
              </a:lnSpc>
              <a:spcBef>
                <a:spcPts val="1000"/>
              </a:spcBef>
              <a:spcAft>
                <a:spcPts val="0"/>
              </a:spcAft>
              <a:buClr>
                <a:schemeClr val="dk1"/>
              </a:buClr>
              <a:buSzPct val="100000"/>
              <a:buChar char="•"/>
            </a:pPr>
            <a:r>
              <a:rPr lang="nl-NL"/>
              <a:t>Respecteer andere meningen. Je hoeft het niet eens te zijn, maar ga in gesprek, door open vragen te stellen</a:t>
            </a:r>
            <a:endParaRPr/>
          </a:p>
          <a:p>
            <a:pPr indent="-228600" lvl="0" marL="228600" rtl="0" algn="l">
              <a:lnSpc>
                <a:spcPct val="90000"/>
              </a:lnSpc>
              <a:spcBef>
                <a:spcPts val="1000"/>
              </a:spcBef>
              <a:spcAft>
                <a:spcPts val="0"/>
              </a:spcAft>
              <a:buClr>
                <a:schemeClr val="dk1"/>
              </a:buClr>
              <a:buSzPct val="100000"/>
              <a:buChar char="•"/>
            </a:pPr>
            <a:r>
              <a:rPr lang="nl-NL"/>
              <a:t>Sta toe dat anderen tijd nemen om over een antwoord na te denken of dat het even stil is</a:t>
            </a:r>
            <a:endParaRPr/>
          </a:p>
          <a:p>
            <a:pPr indent="-228600" lvl="0" marL="228600" rtl="0" algn="l">
              <a:lnSpc>
                <a:spcPct val="90000"/>
              </a:lnSpc>
              <a:spcBef>
                <a:spcPts val="1000"/>
              </a:spcBef>
              <a:spcAft>
                <a:spcPts val="0"/>
              </a:spcAft>
              <a:buClr>
                <a:schemeClr val="dk1"/>
              </a:buClr>
              <a:buSzPct val="100000"/>
              <a:buChar char="•"/>
            </a:pPr>
            <a:r>
              <a:rPr lang="nl-NL"/>
              <a:t>Vraag als er iets niet duidelijk is</a:t>
            </a:r>
            <a:endParaRPr/>
          </a:p>
          <a:p>
            <a:pPr indent="-228600" lvl="0" marL="228600" rtl="0" algn="l">
              <a:lnSpc>
                <a:spcPct val="90000"/>
              </a:lnSpc>
              <a:spcBef>
                <a:spcPts val="1000"/>
              </a:spcBef>
              <a:spcAft>
                <a:spcPts val="0"/>
              </a:spcAft>
              <a:buClr>
                <a:schemeClr val="dk1"/>
              </a:buClr>
              <a:buSzPct val="100000"/>
              <a:buChar char="•"/>
            </a:pPr>
            <a:r>
              <a:rPr lang="nl-NL"/>
              <a:t>Mobiele telefoons op stil en niet in je hand of op tafel tijdens het gesprek</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136" name="Shape 136"/>
        <p:cNvGrpSpPr/>
        <p:nvPr/>
      </p:nvGrpSpPr>
      <p:grpSpPr>
        <a:xfrm>
          <a:off x="0" y="0"/>
          <a:ext cx="0" cy="0"/>
          <a:chOff x="0" y="0"/>
          <a:chExt cx="0" cy="0"/>
        </a:xfrm>
      </p:grpSpPr>
      <p:sp>
        <p:nvSpPr>
          <p:cNvPr id="137" name="Google Shape;137;p8"/>
          <p:cNvSpPr txBox="1"/>
          <p:nvPr>
            <p:ph type="title"/>
          </p:nvPr>
        </p:nvSpPr>
        <p:spPr>
          <a:xfrm>
            <a:off x="157163" y="0"/>
            <a:ext cx="11196637" cy="197802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Font typeface="Calibri"/>
              <a:buNone/>
            </a:pPr>
            <a:br>
              <a:rPr lang="nl-NL" sz="1800"/>
            </a:br>
            <a:r>
              <a:rPr b="1" i="1" lang="nl-NL" sz="3200"/>
              <a:t>Spoken Word </a:t>
            </a:r>
            <a:r>
              <a:rPr i="1" lang="nl-NL" sz="2000"/>
              <a:t>is een taalkunst en tegelijkertijd een </a:t>
            </a:r>
            <a:br>
              <a:rPr i="1" lang="nl-NL" sz="2000"/>
            </a:br>
            <a:r>
              <a:rPr i="1" lang="nl-NL" sz="2000"/>
              <a:t>performance art omdat het voordragen </a:t>
            </a:r>
            <a:br>
              <a:rPr i="1" lang="nl-NL" sz="2000"/>
            </a:br>
            <a:r>
              <a:rPr i="1" lang="nl-NL" sz="2000"/>
              <a:t>heel belangrijk is. Vaak kiest een spoken word artiest voor </a:t>
            </a:r>
            <a:br>
              <a:rPr i="1" lang="nl-NL" sz="2000"/>
            </a:br>
            <a:r>
              <a:rPr i="1" lang="nl-NL" sz="2000"/>
              <a:t>maatschappelijke thema's die ze op een begrijpelijke </a:t>
            </a:r>
            <a:br>
              <a:rPr i="1" lang="nl-NL" sz="2000"/>
            </a:br>
            <a:r>
              <a:rPr i="1" lang="nl-NL" sz="2000"/>
              <a:t>manier willen laten horen.</a:t>
            </a:r>
            <a:endParaRPr b="1" i="1" sz="2000"/>
          </a:p>
        </p:txBody>
      </p:sp>
      <p:sp>
        <p:nvSpPr>
          <p:cNvPr id="138" name="Google Shape;138;p8"/>
          <p:cNvSpPr txBox="1"/>
          <p:nvPr>
            <p:ph idx="1" type="body"/>
          </p:nvPr>
        </p:nvSpPr>
        <p:spPr>
          <a:xfrm>
            <a:off x="157163" y="2457451"/>
            <a:ext cx="11196637" cy="3719512"/>
          </a:xfrm>
          <a:prstGeom prst="rect">
            <a:avLst/>
          </a:prstGeom>
          <a:noFill/>
          <a:ln>
            <a:noFill/>
          </a:ln>
        </p:spPr>
        <p:txBody>
          <a:bodyPr anchorCtr="0" anchor="t" bIns="45700" lIns="91425" spcFirstLastPara="1" rIns="91425" wrap="square" tIns="45700">
            <a:normAutofit fontScale="25000" lnSpcReduction="20000"/>
          </a:bodyPr>
          <a:lstStyle/>
          <a:p>
            <a:pPr indent="0" lvl="0" marL="0" rtl="0" algn="l">
              <a:lnSpc>
                <a:spcPct val="90000"/>
              </a:lnSpc>
              <a:spcBef>
                <a:spcPts val="0"/>
              </a:spcBef>
              <a:spcAft>
                <a:spcPts val="0"/>
              </a:spcAft>
              <a:buClr>
                <a:schemeClr val="dk1"/>
              </a:buClr>
              <a:buSzPct val="100000"/>
              <a:buNone/>
            </a:pPr>
            <a:r>
              <a:rPr b="1" lang="nl-NL" sz="7000"/>
              <a:t>Maak een Spoken Word</a:t>
            </a:r>
            <a:endParaRPr/>
          </a:p>
          <a:p>
            <a:pPr indent="0" lvl="0" marL="0" rtl="0" algn="l">
              <a:lnSpc>
                <a:spcPct val="90000"/>
              </a:lnSpc>
              <a:spcBef>
                <a:spcPts val="1000"/>
              </a:spcBef>
              <a:spcAft>
                <a:spcPts val="0"/>
              </a:spcAft>
              <a:buClr>
                <a:schemeClr val="dk1"/>
              </a:buClr>
              <a:buSzPct val="100000"/>
              <a:buNone/>
            </a:pPr>
            <a:r>
              <a:t/>
            </a:r>
            <a:endParaRPr sz="7000"/>
          </a:p>
          <a:p>
            <a:pPr indent="-228600" lvl="0" marL="228600" rtl="0" algn="l">
              <a:lnSpc>
                <a:spcPct val="90000"/>
              </a:lnSpc>
              <a:spcBef>
                <a:spcPts val="1000"/>
              </a:spcBef>
              <a:spcAft>
                <a:spcPts val="0"/>
              </a:spcAft>
              <a:buClr>
                <a:schemeClr val="dk1"/>
              </a:buClr>
              <a:buSzPct val="100000"/>
              <a:buChar char="•"/>
            </a:pPr>
            <a:r>
              <a:rPr lang="nl-NL" sz="7000"/>
              <a:t>Verzamel teksten, kranten, actualiteiten </a:t>
            </a:r>
            <a:endParaRPr/>
          </a:p>
          <a:p>
            <a:pPr indent="0" lvl="0" marL="0" rtl="0" algn="l">
              <a:lnSpc>
                <a:spcPct val="90000"/>
              </a:lnSpc>
              <a:spcBef>
                <a:spcPts val="1000"/>
              </a:spcBef>
              <a:spcAft>
                <a:spcPts val="0"/>
              </a:spcAft>
              <a:buClr>
                <a:schemeClr val="dk1"/>
              </a:buClr>
              <a:buSzPct val="100000"/>
              <a:buNone/>
            </a:pPr>
            <a:r>
              <a:rPr lang="nl-NL" sz="7000"/>
              <a:t>die volgens jou gaan over </a:t>
            </a:r>
            <a:r>
              <a:rPr b="1" lang="nl-NL" sz="7000"/>
              <a:t>uitsluiting</a:t>
            </a:r>
            <a:endParaRPr/>
          </a:p>
          <a:p>
            <a:pPr indent="0" lvl="0" marL="0" rtl="0" algn="l">
              <a:lnSpc>
                <a:spcPct val="90000"/>
              </a:lnSpc>
              <a:spcBef>
                <a:spcPts val="1000"/>
              </a:spcBef>
              <a:spcAft>
                <a:spcPts val="0"/>
              </a:spcAft>
              <a:buClr>
                <a:schemeClr val="dk1"/>
              </a:buClr>
              <a:buSzPct val="100000"/>
              <a:buNone/>
            </a:pPr>
            <a:r>
              <a:t/>
            </a:r>
            <a:endParaRPr sz="7000"/>
          </a:p>
          <a:p>
            <a:pPr indent="-228600" lvl="0" marL="228600" rtl="0" algn="l">
              <a:lnSpc>
                <a:spcPct val="90000"/>
              </a:lnSpc>
              <a:spcBef>
                <a:spcPts val="1000"/>
              </a:spcBef>
              <a:spcAft>
                <a:spcPts val="0"/>
              </a:spcAft>
              <a:buClr>
                <a:schemeClr val="dk1"/>
              </a:buClr>
              <a:buSzPct val="100000"/>
              <a:buChar char="•"/>
            </a:pPr>
            <a:r>
              <a:rPr lang="nl-NL" sz="7000"/>
              <a:t>Arceer mooie of indringende zinnen</a:t>
            </a:r>
            <a:endParaRPr/>
          </a:p>
          <a:p>
            <a:pPr indent="-117475" lvl="0" marL="228600" rtl="0" algn="l">
              <a:lnSpc>
                <a:spcPct val="90000"/>
              </a:lnSpc>
              <a:spcBef>
                <a:spcPts val="1000"/>
              </a:spcBef>
              <a:spcAft>
                <a:spcPts val="0"/>
              </a:spcAft>
              <a:buClr>
                <a:schemeClr val="dk1"/>
              </a:buClr>
              <a:buSzPct val="100000"/>
              <a:buNone/>
            </a:pPr>
            <a:r>
              <a:t/>
            </a:r>
            <a:endParaRPr sz="7000"/>
          </a:p>
          <a:p>
            <a:pPr indent="-228600" lvl="0" marL="228600" rtl="0" algn="l">
              <a:lnSpc>
                <a:spcPct val="90000"/>
              </a:lnSpc>
              <a:spcBef>
                <a:spcPts val="1000"/>
              </a:spcBef>
              <a:spcAft>
                <a:spcPts val="0"/>
              </a:spcAft>
              <a:buClr>
                <a:schemeClr val="dk1"/>
              </a:buClr>
              <a:buSzPct val="100000"/>
              <a:buChar char="•"/>
            </a:pPr>
            <a:r>
              <a:rPr lang="nl-NL" sz="7000"/>
              <a:t>Maak in tweetallen een Spoken Word van tenminste 4 zinnen</a:t>
            </a:r>
            <a:endParaRPr/>
          </a:p>
          <a:p>
            <a:pPr indent="-117475" lvl="0" marL="228600" rtl="0" algn="l">
              <a:lnSpc>
                <a:spcPct val="90000"/>
              </a:lnSpc>
              <a:spcBef>
                <a:spcPts val="1000"/>
              </a:spcBef>
              <a:spcAft>
                <a:spcPts val="0"/>
              </a:spcAft>
              <a:buClr>
                <a:schemeClr val="dk1"/>
              </a:buClr>
              <a:buSzPct val="100000"/>
              <a:buNone/>
            </a:pPr>
            <a:r>
              <a:t/>
            </a:r>
            <a:endParaRPr sz="7000"/>
          </a:p>
          <a:p>
            <a:pPr indent="-228600" lvl="0" marL="228600" rtl="0" algn="l">
              <a:lnSpc>
                <a:spcPct val="90000"/>
              </a:lnSpc>
              <a:spcBef>
                <a:spcPts val="1000"/>
              </a:spcBef>
              <a:spcAft>
                <a:spcPts val="0"/>
              </a:spcAft>
              <a:buClr>
                <a:schemeClr val="dk1"/>
              </a:buClr>
              <a:buSzPct val="100000"/>
              <a:buChar char="•"/>
            </a:pPr>
            <a:r>
              <a:rPr lang="nl-NL" sz="7000"/>
              <a:t>Presenteer het in de klas – breng het met overtuiging </a:t>
            </a:r>
            <a:endParaRPr/>
          </a:p>
          <a:p>
            <a:pPr indent="0" lvl="0" marL="0" rtl="0" algn="l">
              <a:lnSpc>
                <a:spcPct val="90000"/>
              </a:lnSpc>
              <a:spcBef>
                <a:spcPts val="1000"/>
              </a:spcBef>
              <a:spcAft>
                <a:spcPts val="0"/>
              </a:spcAft>
              <a:buClr>
                <a:schemeClr val="dk1"/>
              </a:buClr>
              <a:buSzPct val="50000"/>
              <a:buNone/>
            </a:pPr>
            <a:br>
              <a:rPr lang="nl-NL"/>
            </a:br>
            <a:br>
              <a:rPr lang="nl-NL"/>
            </a:br>
            <a:r>
              <a:rPr lang="nl-NL" sz="5600"/>
              <a:t>Zie </a:t>
            </a:r>
            <a:r>
              <a:rPr lang="nl-NL" sz="5600" u="sng">
                <a:solidFill>
                  <a:schemeClr val="hlink"/>
                </a:solidFill>
                <a:hlinkClick r:id="rId3"/>
              </a:rPr>
              <a:t>video </a:t>
            </a:r>
            <a:r>
              <a:rPr lang="nl-NL" sz="5600"/>
              <a:t>voorbeeld Spoken Word </a:t>
            </a:r>
            <a:endParaRPr sz="5600"/>
          </a:p>
        </p:txBody>
      </p:sp>
      <p:pic>
        <p:nvPicPr>
          <p:cNvPr id="139" name="Google Shape;139;p8"/>
          <p:cNvPicPr preferRelativeResize="0"/>
          <p:nvPr/>
        </p:nvPicPr>
        <p:blipFill rotWithShape="1">
          <a:blip r:embed="rId4">
            <a:alphaModFix/>
          </a:blip>
          <a:srcRect b="0" l="0" r="0" t="0"/>
          <a:stretch/>
        </p:blipFill>
        <p:spPr>
          <a:xfrm>
            <a:off x="6439226" y="257175"/>
            <a:ext cx="5256499" cy="32575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Kantoorth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2022-10-23T14:11:19Z</dcterms:created>
  <dc:creator>Lanser, Lily</dc:creator>
</cp:coreProperties>
</file>